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63" r:id="rId5"/>
    <p:sldId id="260" r:id="rId6"/>
    <p:sldId id="261" r:id="rId7"/>
    <p:sldId id="258" r:id="rId8"/>
    <p:sldId id="259"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6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aseline="0"/>
              <a:t> a graph of monthlyrating versus number of  months</a:t>
            </a:r>
            <a:endParaRPr lang="en-US"/>
          </a:p>
        </c:rich>
      </c:tx>
      <c:layout/>
      <c:overlay val="0"/>
      <c:spPr>
        <a:noFill/>
        <a:ln>
          <a:noFill/>
        </a:ln>
        <a:effectLst/>
      </c:spPr>
    </c:title>
    <c:autoTitleDeleted val="0"/>
    <c:plotArea>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trendline>
            <c:spPr>
              <a:ln w="19050" cap="rnd">
                <a:solidFill>
                  <a:schemeClr val="accent1"/>
                </a:solidFill>
                <a:prstDash val="sysDot"/>
              </a:ln>
              <a:effectLst/>
            </c:spPr>
            <c:trendlineType val="linear"/>
            <c:dispRSqr val="1"/>
            <c:dispEq val="1"/>
            <c:trendlineLbl>
              <c:layout>
                <c:manualLayout>
                  <c:x val="-0.23456517935258092"/>
                  <c:y val="-5.6492417614464878E-2"/>
                </c:manualLayout>
              </c:layout>
              <c:tx>
                <c:rich>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n-US" b="1" baseline="0"/>
                      <a:t>y = 0.4746x + 9.4619</a:t>
                    </a:r>
                    <a:br>
                      <a:rPr lang="en-US" b="1" baseline="0"/>
                    </a:br>
                    <a:r>
                      <a:rPr lang="en-US" b="1" baseline="0"/>
                      <a:t>R² = 0.2149</a:t>
                    </a:r>
                    <a:endParaRPr lang="en-US" b="1"/>
                  </a:p>
                </c:rich>
              </c:tx>
              <c:numFmt formatCode="General" sourceLinked="0"/>
              <c:spPr>
                <a:noFill/>
                <a:ln>
                  <a:noFill/>
                </a:ln>
                <a:effectLst/>
              </c:spPr>
            </c:trendlineLbl>
          </c:trendline>
          <c:xVal>
            <c:numRef>
              <c:f>'part 2 2'!$J$3:$J$15</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'part 2 2'!$K$3:$K$15</c:f>
              <c:numCache>
                <c:formatCode>General</c:formatCode>
                <c:ptCount val="13"/>
                <c:pt idx="0">
                  <c:v>0</c:v>
                </c:pt>
                <c:pt idx="1">
                  <c:v>12.65</c:v>
                </c:pt>
                <c:pt idx="2">
                  <c:v>13.25</c:v>
                </c:pt>
                <c:pt idx="3">
                  <c:v>14.6</c:v>
                </c:pt>
                <c:pt idx="4">
                  <c:v>15.6</c:v>
                </c:pt>
                <c:pt idx="5">
                  <c:v>12.67</c:v>
                </c:pt>
                <c:pt idx="6">
                  <c:v>12.2</c:v>
                </c:pt>
                <c:pt idx="7">
                  <c:v>10.25</c:v>
                </c:pt>
                <c:pt idx="8">
                  <c:v>12.83</c:v>
                </c:pt>
                <c:pt idx="9">
                  <c:v>12.7</c:v>
                </c:pt>
                <c:pt idx="10">
                  <c:v>15.27</c:v>
                </c:pt>
                <c:pt idx="11">
                  <c:v>12.8</c:v>
                </c:pt>
                <c:pt idx="12">
                  <c:v>15.2</c:v>
                </c:pt>
              </c:numCache>
            </c:numRef>
          </c:yVal>
          <c:smooth val="0"/>
          <c:extLst xmlns:c16r2="http://schemas.microsoft.com/office/drawing/2015/06/chart">
            <c:ext xmlns:c16="http://schemas.microsoft.com/office/drawing/2014/chart" uri="{C3380CC4-5D6E-409C-BE32-E72D297353CC}">
              <c16:uniqueId val="{00000000-D826-4342-8130-F61B8F5B7511}"/>
            </c:ext>
          </c:extLst>
        </c:ser>
        <c:dLbls>
          <c:showLegendKey val="0"/>
          <c:showVal val="0"/>
          <c:showCatName val="0"/>
          <c:showSerName val="0"/>
          <c:showPercent val="0"/>
          <c:showBubbleSize val="0"/>
        </c:dLbls>
        <c:axId val="106242048"/>
        <c:axId val="106243584"/>
      </c:scatterChart>
      <c:valAx>
        <c:axId val="1062420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243584"/>
        <c:crosses val="autoZero"/>
        <c:crossBetween val="midCat"/>
      </c:valAx>
      <c:valAx>
        <c:axId val="10624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242048"/>
        <c:crosses val="autoZero"/>
        <c:crossBetween val="midCat"/>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959B8AD-8CC2-42F2-A97E-1E61A4A7BDA3}" type="datetimeFigureOut">
              <a:rPr lang="en-US" smtClean="0"/>
              <a:t>11/25/2019</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06E3028-83FA-4AF8-9457-7075687B0AFD}"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spd="slow">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959B8AD-8CC2-42F2-A97E-1E61A4A7BDA3}" type="datetimeFigureOut">
              <a:rPr lang="en-US" smtClean="0"/>
              <a:t>11/25/2019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106E3028-83FA-4AF8-9457-7075687B0AFD}"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transition spd="slow">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5959B8AD-8CC2-42F2-A97E-1E61A4A7BDA3}" type="datetimeFigureOut">
              <a:rPr lang="en-US" smtClean="0"/>
              <a:t>11/25/2019</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06E3028-83FA-4AF8-9457-7075687B0AFD}"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spd="slow">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5959B8AD-8CC2-42F2-A97E-1E61A4A7BDA3}" type="datetimeFigureOut">
              <a:rPr lang="en-US" smtClean="0"/>
              <a:t>11/25/2019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6E3028-83FA-4AF8-9457-7075687B0AFD}"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transition spd="slow">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959B8AD-8CC2-42F2-A97E-1E61A4A7BDA3}" type="datetimeFigureOut">
              <a:rPr lang="en-US" smtClean="0"/>
              <a:t>11/25/2019</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106E3028-83FA-4AF8-9457-7075687B0AFD}"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spd="slow">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959B8AD-8CC2-42F2-A97E-1E61A4A7BDA3}" type="datetimeFigureOut">
              <a:rPr lang="en-US" smtClean="0"/>
              <a:t>11/25/2019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106E3028-83FA-4AF8-9457-7075687B0AFD}" type="slidenum">
              <a:rPr lang="en-US" smtClean="0"/>
              <a:t>‹#›</a:t>
            </a:fld>
            <a:endParaRPr lang="en-US"/>
          </a:p>
        </p:txBody>
      </p:sp>
    </p:spTree>
  </p:cSld>
  <p:clrMapOvr>
    <a:masterClrMapping/>
  </p:clrMapOvr>
  <p:transition spd="slow">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5959B8AD-8CC2-42F2-A97E-1E61A4A7BDA3}" type="datetimeFigureOut">
              <a:rPr lang="en-US" smtClean="0"/>
              <a:t>11/25/2019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106E3028-83FA-4AF8-9457-7075687B0AFD}" type="slidenum">
              <a:rPr lang="en-US" smtClean="0"/>
              <a:t>‹#›</a:t>
            </a:fld>
            <a:endParaRPr lang="en-US"/>
          </a:p>
        </p:txBody>
      </p:sp>
    </p:spTree>
  </p:cSld>
  <p:clrMapOvr>
    <a:masterClrMapping/>
  </p:clrMapOvr>
  <p:transition spd="slow">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106E3028-83FA-4AF8-9457-7075687B0AFD}"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5959B8AD-8CC2-42F2-A97E-1E61A4A7BDA3}" type="datetimeFigureOut">
              <a:rPr lang="en-US" smtClean="0"/>
              <a:t>11/25/2019</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transition spd="slow">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106E3028-83FA-4AF8-9457-7075687B0AFD}"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5959B8AD-8CC2-42F2-A97E-1E61A4A7BDA3}" type="datetimeFigureOut">
              <a:rPr lang="en-US" smtClean="0"/>
              <a:t>11/25/2019</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transition spd="slow">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59B8AD-8CC2-42F2-A97E-1E61A4A7BDA3}" type="datetimeFigureOut">
              <a:rPr lang="en-US" smtClean="0"/>
              <a:t>11/25/2019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6E3028-83FA-4AF8-9457-7075687B0AF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ransition spd="slow">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106E3028-83FA-4AF8-9457-7075687B0AFD}"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59B8AD-8CC2-42F2-A97E-1E61A4A7BDA3}" type="datetimeFigureOut">
              <a:rPr lang="en-US" smtClean="0"/>
              <a:t>11/25/2019</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spd="slow">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959B8AD-8CC2-42F2-A97E-1E61A4A7BDA3}" type="datetimeFigureOut">
              <a:rPr lang="en-US" smtClean="0"/>
              <a:t>11/25/2019</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106E3028-83FA-4AF8-9457-7075687B0AFD}"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ll/>
  </p:transition>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MATHEMATICAL ANALYSIS OF DECISIONS</a:t>
            </a:r>
            <a:endParaRPr lang="en-US" dirty="0"/>
          </a:p>
        </p:txBody>
      </p:sp>
      <p:sp>
        <p:nvSpPr>
          <p:cNvPr id="2" name="Title 1"/>
          <p:cNvSpPr>
            <a:spLocks noGrp="1"/>
          </p:cNvSpPr>
          <p:nvPr>
            <p:ph type="ctrTitle"/>
          </p:nvPr>
        </p:nvSpPr>
        <p:spPr/>
        <p:txBody>
          <a:bodyPr/>
          <a:lstStyle/>
          <a:p>
            <a:r>
              <a:rPr lang="en-US" dirty="0" smtClean="0"/>
              <a:t>COLONIAL BROADCASTING COMPANY</a:t>
            </a:r>
            <a:endParaRPr lang="en-US" dirty="0"/>
          </a:p>
        </p:txBody>
      </p:sp>
    </p:spTree>
    <p:extLst>
      <p:ext uri="{BB962C8B-B14F-4D97-AF65-F5344CB8AC3E}">
        <p14:creationId xmlns:p14="http://schemas.microsoft.com/office/powerpoint/2010/main" val="1020682711"/>
      </p:ext>
    </p:extLst>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CBC, ABN, &amp; BBS MOVIE RATINGS</a:t>
            </a:r>
            <a:endParaRPr lang="en-US" dirty="0"/>
          </a:p>
        </p:txBody>
      </p:sp>
      <p:sp>
        <p:nvSpPr>
          <p:cNvPr id="3" name="Content Placeholder 2"/>
          <p:cNvSpPr>
            <a:spLocks noGrp="1"/>
          </p:cNvSpPr>
          <p:nvPr>
            <p:ph sz="quarter" idx="1"/>
          </p:nvPr>
        </p:nvSpPr>
        <p:spPr/>
        <p:txBody>
          <a:bodyPr/>
          <a:lstStyle/>
          <a:p>
            <a:endParaRPr lang="en-US" dirty="0"/>
          </a:p>
          <a:p>
            <a:endParaRPr lang="en-US" dirty="0" smtClean="0"/>
          </a:p>
          <a:p>
            <a:pPr marL="0" indent="0" algn="ctr">
              <a:buNone/>
            </a:pPr>
            <a:r>
              <a:rPr lang="en-US" b="1" dirty="0" smtClean="0"/>
              <a:t>Average  </a:t>
            </a:r>
          </a:p>
          <a:p>
            <a:r>
              <a:rPr lang="en-US" dirty="0" smtClean="0"/>
              <a:t>BBS=14.41                  </a:t>
            </a:r>
          </a:p>
          <a:p>
            <a:r>
              <a:rPr lang="en-US" dirty="0" smtClean="0"/>
              <a:t>CBC=13.43</a:t>
            </a:r>
            <a:endParaRPr lang="en-US" dirty="0"/>
          </a:p>
          <a:p>
            <a:r>
              <a:rPr lang="en-US" dirty="0" smtClean="0"/>
              <a:t>ANC</a:t>
            </a:r>
            <a:r>
              <a:rPr lang="en-US" dirty="0"/>
              <a:t>= 15.27</a:t>
            </a:r>
          </a:p>
          <a:p>
            <a:endParaRPr lang="en-US" dirty="0"/>
          </a:p>
        </p:txBody>
      </p:sp>
    </p:spTree>
    <p:extLst>
      <p:ext uri="{BB962C8B-B14F-4D97-AF65-F5344CB8AC3E}">
        <p14:creationId xmlns:p14="http://schemas.microsoft.com/office/powerpoint/2010/main" val="4216363957"/>
      </p:ext>
    </p:extLst>
  </p:cSld>
  <p:clrMapOvr>
    <a:masterClrMapping/>
  </p:clrMapOvr>
  <p:transition spd="slow">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ANALYSIS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687941608"/>
              </p:ext>
            </p:extLst>
          </p:nvPr>
        </p:nvGraphicFramePr>
        <p:xfrm>
          <a:off x="685799" y="1466080"/>
          <a:ext cx="8077200" cy="5087122"/>
        </p:xfrm>
        <a:graphic>
          <a:graphicData uri="http://schemas.openxmlformats.org/drawingml/2006/table">
            <a:tbl>
              <a:tblPr firstRow="1" firstCol="1" bandRow="1"/>
              <a:tblGrid>
                <a:gridCol w="1589217"/>
                <a:gridCol w="1541542"/>
                <a:gridCol w="333735"/>
                <a:gridCol w="1398511"/>
                <a:gridCol w="762826"/>
                <a:gridCol w="301951"/>
                <a:gridCol w="1386592"/>
                <a:gridCol w="762826"/>
              </a:tblGrid>
              <a:tr h="216573">
                <a:tc>
                  <a:txBody>
                    <a:bodyPr/>
                    <a:lstStyle/>
                    <a:p>
                      <a:pPr marL="0" marR="0">
                        <a:lnSpc>
                          <a:spcPct val="107000"/>
                        </a:lnSpc>
                        <a:spcBef>
                          <a:spcPts val="0"/>
                        </a:spcBef>
                        <a:spcAft>
                          <a:spcPts val="0"/>
                        </a:spcAft>
                      </a:pPr>
                      <a:r>
                        <a:rPr lang="en-US" sz="1200" b="1">
                          <a:solidFill>
                            <a:srgbClr val="000000"/>
                          </a:solidFill>
                          <a:effectLst/>
                          <a:latin typeface="Times New Roman"/>
                          <a:ea typeface="Times New Roman"/>
                          <a:cs typeface="Times New Roman"/>
                        </a:rPr>
                        <a:t>                BBS</a:t>
                      </a:r>
                      <a:endParaRPr lang="en-US" sz="1100">
                        <a:effectLst/>
                        <a:latin typeface="Calibri"/>
                        <a:ea typeface="Calibri"/>
                        <a:cs typeface="Times New Roman"/>
                      </a:endParaRPr>
                    </a:p>
                  </a:txBody>
                  <a:tcPr marL="66147" marR="6614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b="1">
                          <a:solidFill>
                            <a:srgbClr val="000000"/>
                          </a:solidFill>
                          <a:effectLst/>
                          <a:latin typeface="Times New Roman"/>
                          <a:ea typeface="Times New Roman"/>
                          <a:cs typeface="Times New Roman"/>
                        </a:rPr>
                        <a:t>                ANC</a:t>
                      </a:r>
                      <a:endParaRPr lang="en-US" sz="1100">
                        <a:effectLst/>
                        <a:latin typeface="Calibri"/>
                        <a:ea typeface="Calibri"/>
                        <a:cs typeface="Times New Roman"/>
                      </a:endParaRPr>
                    </a:p>
                  </a:txBody>
                  <a:tcPr marL="66147" marR="6614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b="1">
                          <a:solidFill>
                            <a:srgbClr val="000000"/>
                          </a:solidFill>
                          <a:effectLst/>
                          <a:latin typeface="Times New Roman"/>
                          <a:ea typeface="Times New Roman"/>
                          <a:cs typeface="Times New Roman"/>
                        </a:rPr>
                        <a:t>CBC</a:t>
                      </a:r>
                      <a:endParaRPr lang="en-US" sz="1100">
                        <a:effectLst/>
                        <a:latin typeface="Calibri"/>
                        <a:ea typeface="Calibri"/>
                        <a:cs typeface="Times New Roman"/>
                      </a:endParaRPr>
                    </a:p>
                  </a:txBody>
                  <a:tcPr marL="66147" marR="6614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w="12700" cap="flat" cmpd="sng" algn="ctr">
                      <a:solidFill>
                        <a:srgbClr val="000000"/>
                      </a:solidFill>
                      <a:prstDash val="solid"/>
                      <a:round/>
                      <a:headEnd type="none" w="med" len="med"/>
                      <a:tailEnd type="none" w="med" len="med"/>
                    </a:lnB>
                  </a:tcPr>
                </a:tc>
              </a:tr>
              <a:tr h="216573">
                <a:tc gridSpan="2">
                  <a:txBody>
                    <a:bodyPr/>
                    <a:lstStyle/>
                    <a:p>
                      <a:pPr marL="0" marR="0" algn="ctr">
                        <a:lnSpc>
                          <a:spcPct val="107000"/>
                        </a:lnSpc>
                        <a:spcBef>
                          <a:spcPts val="0"/>
                        </a:spcBef>
                        <a:spcAft>
                          <a:spcPts val="0"/>
                        </a:spcAft>
                      </a:pPr>
                      <a:r>
                        <a:rPr lang="en-US" sz="1200" i="1">
                          <a:solidFill>
                            <a:srgbClr val="000000"/>
                          </a:solidFill>
                          <a:effectLst/>
                          <a:latin typeface="Times New Roman"/>
                          <a:ea typeface="Times New Roman"/>
                          <a:cs typeface="Times New Roman"/>
                        </a:rPr>
                        <a:t>Column1</a:t>
                      </a:r>
                      <a:endParaRPr lang="en-US" sz="1100">
                        <a:effectLst/>
                        <a:latin typeface="Calibri"/>
                        <a:ea typeface="Calibri"/>
                        <a:cs typeface="Times New Roman"/>
                      </a:endParaRPr>
                    </a:p>
                  </a:txBody>
                  <a:tcPr marL="66147" marR="6614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gridSpan="2">
                  <a:txBody>
                    <a:bodyPr/>
                    <a:lstStyle/>
                    <a:p>
                      <a:pPr marL="0" marR="0" algn="ctr">
                        <a:lnSpc>
                          <a:spcPct val="107000"/>
                        </a:lnSpc>
                        <a:spcBef>
                          <a:spcPts val="0"/>
                        </a:spcBef>
                        <a:spcAft>
                          <a:spcPts val="0"/>
                        </a:spcAft>
                      </a:pPr>
                      <a:r>
                        <a:rPr lang="en-US" sz="1200" i="1">
                          <a:solidFill>
                            <a:srgbClr val="000000"/>
                          </a:solidFill>
                          <a:effectLst/>
                          <a:latin typeface="Times New Roman"/>
                          <a:ea typeface="Times New Roman"/>
                          <a:cs typeface="Times New Roman"/>
                        </a:rPr>
                        <a:t>Column1</a:t>
                      </a:r>
                      <a:endParaRPr lang="en-US" sz="1100">
                        <a:effectLst/>
                        <a:latin typeface="Calibri"/>
                        <a:ea typeface="Calibri"/>
                        <a:cs typeface="Times New Roman"/>
                      </a:endParaRPr>
                    </a:p>
                  </a:txBody>
                  <a:tcPr marL="66147" marR="6614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gridSpan="2">
                  <a:txBody>
                    <a:bodyPr/>
                    <a:lstStyle/>
                    <a:p>
                      <a:pPr marL="0" marR="0" algn="ctr">
                        <a:lnSpc>
                          <a:spcPct val="107000"/>
                        </a:lnSpc>
                        <a:spcBef>
                          <a:spcPts val="0"/>
                        </a:spcBef>
                        <a:spcAft>
                          <a:spcPts val="0"/>
                        </a:spcAft>
                      </a:pPr>
                      <a:r>
                        <a:rPr lang="en-US" sz="1200" i="1">
                          <a:solidFill>
                            <a:srgbClr val="000000"/>
                          </a:solidFill>
                          <a:effectLst/>
                          <a:latin typeface="Times New Roman"/>
                          <a:ea typeface="Times New Roman"/>
                          <a:cs typeface="Times New Roman"/>
                        </a:rPr>
                        <a:t>Column1</a:t>
                      </a:r>
                      <a:endParaRPr lang="en-US" sz="1100">
                        <a:effectLst/>
                        <a:latin typeface="Calibri"/>
                        <a:ea typeface="Calibri"/>
                        <a:cs typeface="Times New Roman"/>
                      </a:endParaRPr>
                    </a:p>
                  </a:txBody>
                  <a:tcPr marL="66147" marR="6614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13499">
                <a:tc>
                  <a:txBody>
                    <a:bodyPr/>
                    <a:lstStyle/>
                    <a:p>
                      <a:pPr>
                        <a:lnSpc>
                          <a:spcPct val="107000"/>
                        </a:lnSpc>
                      </a:pPr>
                      <a:endParaRPr lang="en-US" sz="1100">
                        <a:effectLst/>
                        <a:latin typeface="Calibri"/>
                      </a:endParaRPr>
                    </a:p>
                  </a:txBody>
                  <a:tcPr marL="66147" marR="6614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w="12700" cap="flat" cmpd="sng" algn="ctr">
                      <a:solidFill>
                        <a:srgbClr val="000000"/>
                      </a:solidFill>
                      <a:prstDash val="solid"/>
                      <a:round/>
                      <a:headEnd type="none" w="med" len="med"/>
                      <a:tailEnd type="none" w="med" len="med"/>
                    </a:lnT>
                    <a:lnB>
                      <a:noFill/>
                    </a:lnB>
                  </a:tcPr>
                </a:tc>
              </a:tr>
              <a:tr h="417781">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Mean</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14.405</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Mean</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15.26842</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Mean</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13.43333</a:t>
                      </a:r>
                      <a:endParaRPr lang="en-US" sz="1100">
                        <a:effectLst/>
                        <a:latin typeface="Calibri"/>
                        <a:ea typeface="Calibri"/>
                        <a:cs typeface="Times New Roman"/>
                      </a:endParaRPr>
                    </a:p>
                  </a:txBody>
                  <a:tcPr marL="66147" marR="66147" marT="0" marB="0" anchor="b">
                    <a:lnL>
                      <a:noFill/>
                    </a:lnL>
                    <a:lnR>
                      <a:noFill/>
                    </a:lnR>
                    <a:lnT>
                      <a:noFill/>
                    </a:lnT>
                    <a:lnB>
                      <a:noFill/>
                    </a:lnB>
                  </a:tcPr>
                </a:tc>
              </a:tr>
              <a:tr h="417781">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Standard Error</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0.411254499</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Standard Error</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0.318203</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Standard Error</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0.335807</a:t>
                      </a:r>
                      <a:endParaRPr lang="en-US" sz="1100">
                        <a:effectLst/>
                        <a:latin typeface="Calibri"/>
                        <a:ea typeface="Calibri"/>
                        <a:cs typeface="Times New Roman"/>
                      </a:endParaRPr>
                    </a:p>
                  </a:txBody>
                  <a:tcPr marL="66147" marR="66147" marT="0" marB="0" anchor="b">
                    <a:lnL>
                      <a:noFill/>
                    </a:lnL>
                    <a:lnR>
                      <a:noFill/>
                    </a:lnR>
                    <a:lnT>
                      <a:noFill/>
                    </a:lnT>
                    <a:lnB>
                      <a:noFill/>
                    </a:lnB>
                  </a:tcPr>
                </a:tc>
              </a:tr>
              <a:tr h="216573">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Median</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14.4</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Median</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15.5</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Median</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12.85</a:t>
                      </a:r>
                      <a:endParaRPr lang="en-US" sz="1100">
                        <a:effectLst/>
                        <a:latin typeface="Calibri"/>
                        <a:ea typeface="Calibri"/>
                        <a:cs typeface="Times New Roman"/>
                      </a:endParaRPr>
                    </a:p>
                  </a:txBody>
                  <a:tcPr marL="66147" marR="66147" marT="0" marB="0" anchor="b">
                    <a:lnL>
                      <a:noFill/>
                    </a:lnL>
                    <a:lnR>
                      <a:noFill/>
                    </a:lnR>
                    <a:lnT>
                      <a:noFill/>
                    </a:lnT>
                    <a:lnB>
                      <a:noFill/>
                    </a:lnB>
                  </a:tcPr>
                </a:tc>
              </a:tr>
              <a:tr h="216573">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Mode</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15.6</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Mode</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12.8</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Mode</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12.4</a:t>
                      </a:r>
                      <a:endParaRPr lang="en-US" sz="1100">
                        <a:effectLst/>
                        <a:latin typeface="Calibri"/>
                        <a:ea typeface="Calibri"/>
                        <a:cs typeface="Times New Roman"/>
                      </a:endParaRPr>
                    </a:p>
                  </a:txBody>
                  <a:tcPr marL="66147" marR="66147" marT="0" marB="0" anchor="b">
                    <a:lnL>
                      <a:noFill/>
                    </a:lnL>
                    <a:lnR>
                      <a:noFill/>
                    </a:lnR>
                    <a:lnT>
                      <a:noFill/>
                    </a:lnT>
                    <a:lnB>
                      <a:noFill/>
                    </a:lnB>
                  </a:tcPr>
                </a:tc>
              </a:tr>
              <a:tr h="417781">
                <a:tc>
                  <a:txBody>
                    <a:bodyPr/>
                    <a:lstStyle/>
                    <a:p>
                      <a:pPr marL="0" marR="0">
                        <a:lnSpc>
                          <a:spcPct val="107000"/>
                        </a:lnSpc>
                        <a:spcBef>
                          <a:spcPts val="0"/>
                        </a:spcBef>
                        <a:spcAft>
                          <a:spcPts val="0"/>
                        </a:spcAft>
                      </a:pPr>
                      <a:r>
                        <a:rPr lang="en-US" sz="1200" dirty="0">
                          <a:solidFill>
                            <a:srgbClr val="000000"/>
                          </a:solidFill>
                          <a:effectLst/>
                          <a:latin typeface="Times New Roman"/>
                          <a:ea typeface="Times New Roman"/>
                          <a:cs typeface="Times New Roman"/>
                        </a:rPr>
                        <a:t>Standard Deviation</a:t>
                      </a:r>
                      <a:endParaRPr lang="en-US" sz="1100" dirty="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1.839186033</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Standard Deviation</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1.961536</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Standard Deviation</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1.83929</a:t>
                      </a:r>
                      <a:endParaRPr lang="en-US" sz="1100">
                        <a:effectLst/>
                        <a:latin typeface="Calibri"/>
                        <a:ea typeface="Calibri"/>
                        <a:cs typeface="Times New Roman"/>
                      </a:endParaRPr>
                    </a:p>
                  </a:txBody>
                  <a:tcPr marL="66147" marR="66147" marT="0" marB="0" anchor="b">
                    <a:lnL>
                      <a:noFill/>
                    </a:lnL>
                    <a:lnR>
                      <a:noFill/>
                    </a:lnR>
                    <a:lnT>
                      <a:noFill/>
                    </a:lnT>
                    <a:lnB>
                      <a:noFill/>
                    </a:lnB>
                  </a:tcPr>
                </a:tc>
              </a:tr>
              <a:tr h="417781">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Sample Variance</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3.382605263</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Sample Variance</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3.847624</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Sample Variance</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dirty="0">
                          <a:solidFill>
                            <a:srgbClr val="000000"/>
                          </a:solidFill>
                          <a:effectLst/>
                          <a:latin typeface="Times New Roman"/>
                          <a:ea typeface="Times New Roman"/>
                          <a:cs typeface="Times New Roman"/>
                        </a:rPr>
                        <a:t>3.382989</a:t>
                      </a:r>
                      <a:endParaRPr lang="en-US" sz="1100" dirty="0">
                        <a:effectLst/>
                        <a:latin typeface="Calibri"/>
                        <a:ea typeface="Calibri"/>
                        <a:cs typeface="Times New Roman"/>
                      </a:endParaRPr>
                    </a:p>
                  </a:txBody>
                  <a:tcPr marL="66147" marR="66147" marT="0" marB="0" anchor="b">
                    <a:lnL>
                      <a:noFill/>
                    </a:lnL>
                    <a:lnR>
                      <a:noFill/>
                    </a:lnR>
                    <a:lnT>
                      <a:noFill/>
                    </a:lnT>
                    <a:lnB>
                      <a:noFill/>
                    </a:lnB>
                  </a:tcPr>
                </a:tc>
              </a:tr>
              <a:tr h="626671">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Kurtosis</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-0.382865613</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Kurtosis</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-0.01538</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dirty="0">
                          <a:solidFill>
                            <a:srgbClr val="000000"/>
                          </a:solidFill>
                          <a:effectLst/>
                          <a:latin typeface="Times New Roman"/>
                          <a:ea typeface="Times New Roman"/>
                          <a:cs typeface="Times New Roman"/>
                        </a:rPr>
                        <a:t>Kurtosis</a:t>
                      </a:r>
                      <a:endParaRPr lang="en-US" sz="1100" dirty="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2.103942</a:t>
                      </a:r>
                      <a:endParaRPr lang="en-US" sz="1100">
                        <a:effectLst/>
                        <a:latin typeface="Calibri"/>
                        <a:ea typeface="Calibri"/>
                        <a:cs typeface="Times New Roman"/>
                      </a:endParaRPr>
                    </a:p>
                  </a:txBody>
                  <a:tcPr marL="66147" marR="66147" marT="0" marB="0" anchor="b">
                    <a:lnL>
                      <a:noFill/>
                    </a:lnL>
                    <a:lnR>
                      <a:noFill/>
                    </a:lnR>
                    <a:lnT>
                      <a:noFill/>
                    </a:lnT>
                    <a:lnB>
                      <a:noFill/>
                    </a:lnB>
                  </a:tcPr>
                </a:tc>
              </a:tr>
              <a:tr h="626671">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Skewness</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-0.559459006</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Skewness</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-0.25181</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Skewness</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1.414967</a:t>
                      </a:r>
                      <a:endParaRPr lang="en-US" sz="1100">
                        <a:effectLst/>
                        <a:latin typeface="Calibri"/>
                        <a:ea typeface="Calibri"/>
                        <a:cs typeface="Times New Roman"/>
                      </a:endParaRPr>
                    </a:p>
                  </a:txBody>
                  <a:tcPr marL="66147" marR="66147" marT="0" marB="0" anchor="b">
                    <a:lnL>
                      <a:noFill/>
                    </a:lnL>
                    <a:lnR>
                      <a:noFill/>
                    </a:lnR>
                    <a:lnT>
                      <a:noFill/>
                    </a:lnT>
                    <a:lnB>
                      <a:noFill/>
                    </a:lnB>
                  </a:tcPr>
                </a:tc>
              </a:tr>
              <a:tr h="216573">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Range</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6.3</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Range</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8.7</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Range</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7.8</a:t>
                      </a:r>
                      <a:endParaRPr lang="en-US" sz="1100">
                        <a:effectLst/>
                        <a:latin typeface="Calibri"/>
                        <a:ea typeface="Calibri"/>
                        <a:cs typeface="Times New Roman"/>
                      </a:endParaRPr>
                    </a:p>
                  </a:txBody>
                  <a:tcPr marL="66147" marR="66147" marT="0" marB="0" anchor="b">
                    <a:lnL>
                      <a:noFill/>
                    </a:lnL>
                    <a:lnR>
                      <a:noFill/>
                    </a:lnR>
                    <a:lnT>
                      <a:noFill/>
                    </a:lnT>
                    <a:lnB>
                      <a:noFill/>
                    </a:lnB>
                  </a:tcPr>
                </a:tc>
              </a:tr>
              <a:tr h="216573">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Minimum</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10.8</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Minimum</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10.8</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Minimum</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11.3</a:t>
                      </a:r>
                      <a:endParaRPr lang="en-US" sz="1100">
                        <a:effectLst/>
                        <a:latin typeface="Calibri"/>
                        <a:ea typeface="Calibri"/>
                        <a:cs typeface="Times New Roman"/>
                      </a:endParaRPr>
                    </a:p>
                  </a:txBody>
                  <a:tcPr marL="66147" marR="66147" marT="0" marB="0" anchor="b">
                    <a:lnL>
                      <a:noFill/>
                    </a:lnL>
                    <a:lnR>
                      <a:noFill/>
                    </a:lnR>
                    <a:lnT>
                      <a:noFill/>
                    </a:lnT>
                    <a:lnB>
                      <a:noFill/>
                    </a:lnB>
                  </a:tcPr>
                </a:tc>
              </a:tr>
              <a:tr h="216573">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Maximum</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17.1</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Maximum</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19.5</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Maximum</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19.1</a:t>
                      </a:r>
                      <a:endParaRPr lang="en-US" sz="1100">
                        <a:effectLst/>
                        <a:latin typeface="Calibri"/>
                        <a:ea typeface="Calibri"/>
                        <a:cs typeface="Times New Roman"/>
                      </a:endParaRPr>
                    </a:p>
                  </a:txBody>
                  <a:tcPr marL="66147" marR="66147" marT="0" marB="0" anchor="b">
                    <a:lnL>
                      <a:noFill/>
                    </a:lnL>
                    <a:lnR>
                      <a:noFill/>
                    </a:lnR>
                    <a:lnT>
                      <a:noFill/>
                    </a:lnT>
                    <a:lnB>
                      <a:noFill/>
                    </a:lnB>
                  </a:tcPr>
                </a:tc>
              </a:tr>
              <a:tr h="216573">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Sum</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288.1</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Sum</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580.2</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Sum</a:t>
                      </a:r>
                      <a:endParaRPr lang="en-US" sz="1100">
                        <a:effectLst/>
                        <a:latin typeface="Calibri"/>
                        <a:ea typeface="Calibri"/>
                        <a:cs typeface="Times New Roman"/>
                      </a:endParaRPr>
                    </a:p>
                  </a:txBody>
                  <a:tcPr marL="66147" marR="66147" marT="0" marB="0" anchor="b">
                    <a:lnL>
                      <a:noFill/>
                    </a:lnL>
                    <a:lnR>
                      <a:noFill/>
                    </a:lnR>
                    <a:lnT>
                      <a:noFill/>
                    </a:lnT>
                    <a:lnB>
                      <a:noFill/>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403</a:t>
                      </a:r>
                      <a:endParaRPr lang="en-US" sz="1100">
                        <a:effectLst/>
                        <a:latin typeface="Calibri"/>
                        <a:ea typeface="Calibri"/>
                        <a:cs typeface="Times New Roman"/>
                      </a:endParaRPr>
                    </a:p>
                  </a:txBody>
                  <a:tcPr marL="66147" marR="66147" marT="0" marB="0" anchor="b">
                    <a:lnL>
                      <a:noFill/>
                    </a:lnL>
                    <a:lnR>
                      <a:noFill/>
                    </a:lnR>
                    <a:lnT>
                      <a:noFill/>
                    </a:lnT>
                    <a:lnB>
                      <a:noFill/>
                    </a:lnB>
                  </a:tcPr>
                </a:tc>
              </a:tr>
              <a:tr h="216573">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Count</a:t>
                      </a:r>
                      <a:endParaRPr lang="en-US" sz="1100">
                        <a:effectLst/>
                        <a:latin typeface="Calibri"/>
                        <a:ea typeface="Calibri"/>
                        <a:cs typeface="Times New Roman"/>
                      </a:endParaRPr>
                    </a:p>
                  </a:txBody>
                  <a:tcPr marL="66147" marR="6614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20</a:t>
                      </a:r>
                      <a:endParaRPr lang="en-US" sz="1100">
                        <a:effectLst/>
                        <a:latin typeface="Calibri"/>
                        <a:ea typeface="Calibri"/>
                        <a:cs typeface="Times New Roman"/>
                      </a:endParaRPr>
                    </a:p>
                  </a:txBody>
                  <a:tcPr marL="66147" marR="6614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Count</a:t>
                      </a:r>
                      <a:endParaRPr lang="en-US" sz="1100">
                        <a:effectLst/>
                        <a:latin typeface="Calibri"/>
                        <a:ea typeface="Calibri"/>
                        <a:cs typeface="Times New Roman"/>
                      </a:endParaRPr>
                    </a:p>
                  </a:txBody>
                  <a:tcPr marL="66147" marR="6614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a:solidFill>
                            <a:srgbClr val="000000"/>
                          </a:solidFill>
                          <a:effectLst/>
                          <a:latin typeface="Times New Roman"/>
                          <a:ea typeface="Times New Roman"/>
                          <a:cs typeface="Times New Roman"/>
                        </a:rPr>
                        <a:t>38</a:t>
                      </a:r>
                      <a:endParaRPr lang="en-US" sz="1100">
                        <a:effectLst/>
                        <a:latin typeface="Calibri"/>
                        <a:ea typeface="Calibri"/>
                        <a:cs typeface="Times New Roman"/>
                      </a:endParaRPr>
                    </a:p>
                  </a:txBody>
                  <a:tcPr marL="66147" marR="6614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6147" marR="66147" marT="0" marB="0" anchor="b">
                    <a:lnL>
                      <a:noFill/>
                    </a:lnL>
                    <a:lnR>
                      <a:noFill/>
                    </a:lnR>
                    <a:lnT>
                      <a:noFill/>
                    </a:lnT>
                    <a:lnB>
                      <a:noFill/>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Count</a:t>
                      </a:r>
                      <a:endParaRPr lang="en-US" sz="1100">
                        <a:effectLst/>
                        <a:latin typeface="Calibri"/>
                        <a:ea typeface="Calibri"/>
                        <a:cs typeface="Times New Roman"/>
                      </a:endParaRPr>
                    </a:p>
                  </a:txBody>
                  <a:tcPr marL="66147" marR="6614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b="1" dirty="0">
                          <a:solidFill>
                            <a:srgbClr val="000000"/>
                          </a:solidFill>
                          <a:effectLst/>
                          <a:latin typeface="Times New Roman"/>
                          <a:ea typeface="Times New Roman"/>
                          <a:cs typeface="Times New Roman"/>
                        </a:rPr>
                        <a:t>30</a:t>
                      </a:r>
                      <a:endParaRPr lang="en-US" sz="1100" dirty="0">
                        <a:effectLst/>
                        <a:latin typeface="Calibri"/>
                        <a:ea typeface="Calibri"/>
                        <a:cs typeface="Times New Roman"/>
                      </a:endParaRPr>
                    </a:p>
                  </a:txBody>
                  <a:tcPr marL="66147" marR="66147"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98217282"/>
      </p:ext>
    </p:extLst>
  </p:cSld>
  <p:clrMapOvr>
    <a:masterClrMapping/>
  </p:clrMapOvr>
  <p:transition spd="slow">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MONTHLY AVERAGE RATINGS</a:t>
            </a:r>
            <a:endParaRPr lang="en-US" dirty="0"/>
          </a:p>
        </p:txBody>
      </p:sp>
      <p:graphicFrame>
        <p:nvGraphicFramePr>
          <p:cNvPr id="4" name="Content Placeholder 3"/>
          <p:cNvGraphicFramePr>
            <a:graphicFrameLocks noGrp="1"/>
          </p:cNvGraphicFramePr>
          <p:nvPr>
            <p:ph sz="quarter" idx="1"/>
          </p:nvPr>
        </p:nvGraphicFramePr>
        <p:xfrm>
          <a:off x="301625" y="1527175"/>
          <a:ext cx="8504238"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82323665"/>
      </p:ext>
    </p:extLst>
  </p:cSld>
  <p:clrMapOvr>
    <a:masterClrMapping/>
  </p:clrMapOvr>
  <p:transition spd="slow">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HIRING STARS IN MOVIES?</a:t>
            </a:r>
            <a:endParaRPr lang="en-US" dirty="0"/>
          </a:p>
        </p:txBody>
      </p:sp>
      <p:sp>
        <p:nvSpPr>
          <p:cNvPr id="3" name="Content Placeholder 2"/>
          <p:cNvSpPr>
            <a:spLocks noGrp="1"/>
          </p:cNvSpPr>
          <p:nvPr>
            <p:ph sz="quarter" idx="1"/>
          </p:nvPr>
        </p:nvSpPr>
        <p:spPr/>
        <p:txBody>
          <a:bodyPr/>
          <a:lstStyle/>
          <a:p>
            <a:pPr marL="0" indent="0" algn="ctr">
              <a:buNone/>
            </a:pPr>
            <a:r>
              <a:rPr lang="en-US" dirty="0" smtClean="0"/>
              <a:t>NULL AND ALTERNATIVE HYPOTHESIS</a:t>
            </a:r>
          </a:p>
          <a:p>
            <a:pPr marL="0" indent="0">
              <a:buNone/>
            </a:pPr>
            <a:r>
              <a:rPr lang="en-US" b="1" dirty="0" smtClean="0"/>
              <a:t>NULL HYPOTHESIS </a:t>
            </a:r>
            <a:r>
              <a:rPr lang="en-US" dirty="0" smtClean="0"/>
              <a:t>is </a:t>
            </a:r>
            <a:r>
              <a:rPr lang="en-US" dirty="0"/>
              <a:t>H0: mu1=mu2   that is the null hypothesis is that the mean rating of the films with stars and the mean rating of the films without stars are equal</a:t>
            </a:r>
          </a:p>
          <a:p>
            <a:pPr marL="0" indent="0">
              <a:buNone/>
            </a:pPr>
            <a:r>
              <a:rPr lang="en-US" b="1" dirty="0" smtClean="0"/>
              <a:t>ALTERNATIVE HYPOTHESIS </a:t>
            </a:r>
            <a:r>
              <a:rPr lang="en-US" dirty="0" smtClean="0"/>
              <a:t>is </a:t>
            </a:r>
            <a:r>
              <a:rPr lang="en-US" dirty="0"/>
              <a:t>H1:mu1≠mu2    mean rating of the films with stars and the mean rating of the films without stars are  not equal</a:t>
            </a:r>
          </a:p>
          <a:p>
            <a:pPr marL="0" indent="0">
              <a:buNone/>
            </a:pPr>
            <a:endParaRPr lang="en-US" dirty="0"/>
          </a:p>
        </p:txBody>
      </p:sp>
    </p:spTree>
    <p:extLst>
      <p:ext uri="{BB962C8B-B14F-4D97-AF65-F5344CB8AC3E}">
        <p14:creationId xmlns:p14="http://schemas.microsoft.com/office/powerpoint/2010/main" val="2065984355"/>
      </p:ext>
    </p:extLst>
  </p:cSld>
  <p:clrMapOvr>
    <a:masterClrMapping/>
  </p:clrMapOvr>
  <p:transition spd="slow">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t-TEST ASSUMING EQUAL VARIANTS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987292737"/>
              </p:ext>
            </p:extLst>
          </p:nvPr>
        </p:nvGraphicFramePr>
        <p:xfrm>
          <a:off x="304800" y="1600200"/>
          <a:ext cx="3462039" cy="5029201"/>
        </p:xfrm>
        <a:graphic>
          <a:graphicData uri="http://schemas.openxmlformats.org/drawingml/2006/table">
            <a:tbl>
              <a:tblPr firstRow="1" firstCol="1" bandRow="1"/>
              <a:tblGrid>
                <a:gridCol w="2024433"/>
                <a:gridCol w="627472"/>
                <a:gridCol w="627472"/>
                <a:gridCol w="182662"/>
              </a:tblGrid>
              <a:tr h="416861">
                <a:tc>
                  <a:txBody>
                    <a:bodyPr/>
                    <a:lstStyle/>
                    <a:p>
                      <a:pPr marL="0" marR="0" algn="ctr">
                        <a:lnSpc>
                          <a:spcPct val="107000"/>
                        </a:lnSpc>
                        <a:spcBef>
                          <a:spcPts val="0"/>
                        </a:spcBef>
                        <a:spcAft>
                          <a:spcPts val="0"/>
                        </a:spcAft>
                      </a:pPr>
                      <a:r>
                        <a:rPr lang="en-US" sz="1200" i="1">
                          <a:solidFill>
                            <a:srgbClr val="000000"/>
                          </a:solidFill>
                          <a:effectLst/>
                          <a:latin typeface="Times New Roman"/>
                          <a:ea typeface="Times New Roman"/>
                          <a:cs typeface="Times New Roman"/>
                        </a:rPr>
                        <a:t> </a:t>
                      </a:r>
                      <a:endParaRPr lang="en-US" sz="11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i="1">
                          <a:solidFill>
                            <a:srgbClr val="000000"/>
                          </a:solidFill>
                          <a:effectLst/>
                          <a:latin typeface="Times New Roman"/>
                          <a:ea typeface="Times New Roman"/>
                          <a:cs typeface="Times New Roman"/>
                        </a:rPr>
                        <a:t>rating</a:t>
                      </a:r>
                      <a:endParaRPr lang="en-US" sz="11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i="1">
                          <a:solidFill>
                            <a:srgbClr val="000000"/>
                          </a:solidFill>
                          <a:effectLst/>
                          <a:latin typeface="Times New Roman"/>
                          <a:ea typeface="Times New Roman"/>
                          <a:cs typeface="Times New Roman"/>
                        </a:rPr>
                        <a:t>stars</a:t>
                      </a:r>
                      <a:endParaRPr lang="en-US" sz="11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r>
              <a:tr h="461234">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Mean</a:t>
                      </a:r>
                      <a:endParaRPr lang="en-US" sz="11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200">
                          <a:solidFill>
                            <a:srgbClr val="000000"/>
                          </a:solidFill>
                          <a:effectLst/>
                          <a:latin typeface="Times New Roman"/>
                          <a:ea typeface="Times New Roman"/>
                          <a:cs typeface="Times New Roman"/>
                        </a:rPr>
                        <a:t>13.43333</a:t>
                      </a:r>
                      <a:endParaRPr lang="en-US" sz="11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200">
                          <a:solidFill>
                            <a:srgbClr val="000000"/>
                          </a:solidFill>
                          <a:effectLst/>
                          <a:latin typeface="Times New Roman"/>
                          <a:ea typeface="Times New Roman"/>
                          <a:cs typeface="Times New Roman"/>
                        </a:rPr>
                        <a:t>0.366667</a:t>
                      </a:r>
                      <a:endParaRPr lang="en-US" sz="11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r>
              <a:tr h="461234">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Variance</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07000"/>
                        </a:lnSpc>
                        <a:spcBef>
                          <a:spcPts val="0"/>
                        </a:spcBef>
                        <a:spcAft>
                          <a:spcPts val="0"/>
                        </a:spcAft>
                      </a:pPr>
                      <a:r>
                        <a:rPr lang="en-US" sz="1200">
                          <a:solidFill>
                            <a:srgbClr val="000000"/>
                          </a:solidFill>
                          <a:effectLst/>
                          <a:latin typeface="Times New Roman"/>
                          <a:ea typeface="Times New Roman"/>
                          <a:cs typeface="Times New Roman"/>
                        </a:rPr>
                        <a:t>3.382989</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07000"/>
                        </a:lnSpc>
                        <a:spcBef>
                          <a:spcPts val="0"/>
                        </a:spcBef>
                        <a:spcAft>
                          <a:spcPts val="0"/>
                        </a:spcAft>
                      </a:pPr>
                      <a:r>
                        <a:rPr lang="en-US" sz="1200">
                          <a:solidFill>
                            <a:srgbClr val="000000"/>
                          </a:solidFill>
                          <a:effectLst/>
                          <a:latin typeface="Times New Roman"/>
                          <a:ea typeface="Times New Roman"/>
                          <a:cs typeface="Times New Roman"/>
                        </a:rPr>
                        <a:t>0.24023</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r>
              <a:tr h="230617">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Observations</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07000"/>
                        </a:lnSpc>
                        <a:spcBef>
                          <a:spcPts val="0"/>
                        </a:spcBef>
                        <a:spcAft>
                          <a:spcPts val="0"/>
                        </a:spcAft>
                      </a:pPr>
                      <a:r>
                        <a:rPr lang="en-US" sz="1200">
                          <a:solidFill>
                            <a:srgbClr val="000000"/>
                          </a:solidFill>
                          <a:effectLst/>
                          <a:latin typeface="Times New Roman"/>
                          <a:ea typeface="Times New Roman"/>
                          <a:cs typeface="Times New Roman"/>
                        </a:rPr>
                        <a:t>30</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07000"/>
                        </a:lnSpc>
                        <a:spcBef>
                          <a:spcPts val="0"/>
                        </a:spcBef>
                        <a:spcAft>
                          <a:spcPts val="0"/>
                        </a:spcAft>
                      </a:pPr>
                      <a:r>
                        <a:rPr lang="en-US" sz="1200">
                          <a:solidFill>
                            <a:srgbClr val="000000"/>
                          </a:solidFill>
                          <a:effectLst/>
                          <a:latin typeface="Times New Roman"/>
                          <a:ea typeface="Times New Roman"/>
                          <a:cs typeface="Times New Roman"/>
                        </a:rPr>
                        <a:t>30</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r>
              <a:tr h="461234">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Pooled Variance</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07000"/>
                        </a:lnSpc>
                        <a:spcBef>
                          <a:spcPts val="0"/>
                        </a:spcBef>
                        <a:spcAft>
                          <a:spcPts val="0"/>
                        </a:spcAft>
                      </a:pPr>
                      <a:r>
                        <a:rPr lang="en-US" sz="1200">
                          <a:solidFill>
                            <a:srgbClr val="000000"/>
                          </a:solidFill>
                          <a:effectLst/>
                          <a:latin typeface="Times New Roman"/>
                          <a:ea typeface="Times New Roman"/>
                          <a:cs typeface="Times New Roman"/>
                        </a:rPr>
                        <a:t>1.811609</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r>
              <a:tr h="461234">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Hypothesized Mean Difference</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07000"/>
                        </a:lnSpc>
                        <a:spcBef>
                          <a:spcPts val="0"/>
                        </a:spcBef>
                        <a:spcAft>
                          <a:spcPts val="0"/>
                        </a:spcAft>
                      </a:pPr>
                      <a:r>
                        <a:rPr lang="en-US" sz="1200">
                          <a:solidFill>
                            <a:srgbClr val="000000"/>
                          </a:solidFill>
                          <a:effectLst/>
                          <a:latin typeface="Times New Roman"/>
                          <a:ea typeface="Times New Roman"/>
                          <a:cs typeface="Times New Roman"/>
                        </a:rPr>
                        <a:t>0</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r>
              <a:tr h="230617">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Df</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07000"/>
                        </a:lnSpc>
                        <a:spcBef>
                          <a:spcPts val="0"/>
                        </a:spcBef>
                        <a:spcAft>
                          <a:spcPts val="0"/>
                        </a:spcAft>
                      </a:pPr>
                      <a:r>
                        <a:rPr lang="en-US" sz="1200">
                          <a:solidFill>
                            <a:srgbClr val="000000"/>
                          </a:solidFill>
                          <a:effectLst/>
                          <a:latin typeface="Times New Roman"/>
                          <a:ea typeface="Times New Roman"/>
                          <a:cs typeface="Times New Roman"/>
                        </a:rPr>
                        <a:t>58</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r>
              <a:tr h="461234">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t Stat</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07000"/>
                        </a:lnSpc>
                        <a:spcBef>
                          <a:spcPts val="0"/>
                        </a:spcBef>
                        <a:spcAft>
                          <a:spcPts val="0"/>
                        </a:spcAft>
                      </a:pPr>
                      <a:r>
                        <a:rPr lang="en-US" sz="1200">
                          <a:solidFill>
                            <a:srgbClr val="000000"/>
                          </a:solidFill>
                          <a:effectLst/>
                          <a:latin typeface="Times New Roman"/>
                          <a:ea typeface="Times New Roman"/>
                          <a:cs typeface="Times New Roman"/>
                        </a:rPr>
                        <a:t>37.59916</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r>
              <a:tr h="461234">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P(T&lt;=t) one-tail</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07000"/>
                        </a:lnSpc>
                        <a:spcBef>
                          <a:spcPts val="0"/>
                        </a:spcBef>
                        <a:spcAft>
                          <a:spcPts val="0"/>
                        </a:spcAft>
                      </a:pPr>
                      <a:r>
                        <a:rPr lang="en-US" sz="1200">
                          <a:solidFill>
                            <a:srgbClr val="000000"/>
                          </a:solidFill>
                          <a:effectLst/>
                          <a:latin typeface="Times New Roman"/>
                          <a:ea typeface="Times New Roman"/>
                          <a:cs typeface="Times New Roman"/>
                        </a:rPr>
                        <a:t>9.96E-43</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r>
              <a:tr h="461234">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t Critical one-tail</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07000"/>
                        </a:lnSpc>
                        <a:spcBef>
                          <a:spcPts val="0"/>
                        </a:spcBef>
                        <a:spcAft>
                          <a:spcPts val="0"/>
                        </a:spcAft>
                      </a:pPr>
                      <a:r>
                        <a:rPr lang="en-US" sz="1200">
                          <a:solidFill>
                            <a:srgbClr val="000000"/>
                          </a:solidFill>
                          <a:effectLst/>
                          <a:latin typeface="Times New Roman"/>
                          <a:ea typeface="Times New Roman"/>
                          <a:cs typeface="Times New Roman"/>
                        </a:rPr>
                        <a:t>1.671553</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r>
              <a:tr h="461234">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P(T&lt;=t) two-tail</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07000"/>
                        </a:lnSpc>
                        <a:spcBef>
                          <a:spcPts val="0"/>
                        </a:spcBef>
                        <a:spcAft>
                          <a:spcPts val="0"/>
                        </a:spcAft>
                      </a:pPr>
                      <a:r>
                        <a:rPr lang="en-US" sz="1200">
                          <a:solidFill>
                            <a:srgbClr val="000000"/>
                          </a:solidFill>
                          <a:effectLst/>
                          <a:latin typeface="Times New Roman"/>
                          <a:ea typeface="Times New Roman"/>
                          <a:cs typeface="Times New Roman"/>
                        </a:rPr>
                        <a:t>1.99E-42</a:t>
                      </a:r>
                      <a:endParaRPr lang="en-US" sz="1100">
                        <a:effectLst/>
                        <a:latin typeface="Calibri"/>
                        <a:ea typeface="Calibri"/>
                        <a:cs typeface="Times New Roman"/>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c>
                  <a:txBody>
                    <a:bodyPr/>
                    <a:lstStyle/>
                    <a:p>
                      <a:pPr>
                        <a:lnSpc>
                          <a:spcPct val="107000"/>
                        </a:lnSpc>
                      </a:pPr>
                      <a:endParaRPr lang="en-US" sz="1100">
                        <a:effectLst/>
                        <a:latin typeface="Calibri"/>
                      </a:endParaRPr>
                    </a:p>
                  </a:txBody>
                  <a:tcPr marL="68580" marR="68580" marT="0" marB="0" anchor="b">
                    <a:lnL>
                      <a:noFill/>
                    </a:lnL>
                    <a:lnR>
                      <a:noFill/>
                    </a:lnR>
                    <a:lnT>
                      <a:noFill/>
                    </a:lnT>
                    <a:lnB>
                      <a:noFill/>
                    </a:lnB>
                  </a:tcPr>
                </a:tc>
              </a:tr>
              <a:tr h="461234">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t Critical two-tail</a:t>
                      </a:r>
                      <a:endParaRPr lang="en-US" sz="11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200">
                          <a:solidFill>
                            <a:srgbClr val="000000"/>
                          </a:solidFill>
                          <a:effectLst/>
                          <a:latin typeface="Times New Roman"/>
                          <a:ea typeface="Times New Roman"/>
                          <a:cs typeface="Times New Roman"/>
                        </a:rPr>
                        <a:t>2.001717</a:t>
                      </a:r>
                      <a:endParaRPr lang="en-US" sz="11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solidFill>
                            <a:srgbClr val="000000"/>
                          </a:solidFill>
                          <a:effectLst/>
                          <a:latin typeface="Times New Roman"/>
                          <a:ea typeface="Times New Roman"/>
                          <a:cs typeface="Times New Roman"/>
                        </a:rPr>
                        <a:t> </a:t>
                      </a:r>
                      <a:endParaRPr lang="en-US" sz="11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dirty="0">
                        <a:effectLst/>
                        <a:latin typeface="Calibri"/>
                      </a:endParaRPr>
                    </a:p>
                  </a:txBody>
                  <a:tcPr marL="68580" marR="68580" marT="0" marB="0" anchor="b">
                    <a:lnL>
                      <a:noFill/>
                    </a:lnL>
                    <a:lnR>
                      <a:noFill/>
                    </a:lnR>
                    <a:lnT>
                      <a:noFill/>
                    </a:lnT>
                    <a:lnB>
                      <a:noFill/>
                    </a:lnB>
                  </a:tcPr>
                </a:tc>
              </a:tr>
            </a:tbl>
          </a:graphicData>
        </a:graphic>
      </p:graphicFrame>
      <p:sp>
        <p:nvSpPr>
          <p:cNvPr id="5" name="Rectangle 4"/>
          <p:cNvSpPr/>
          <p:nvPr/>
        </p:nvSpPr>
        <p:spPr>
          <a:xfrm>
            <a:off x="4267200" y="5791200"/>
            <a:ext cx="4267200" cy="369332"/>
          </a:xfrm>
          <a:prstGeom prst="rect">
            <a:avLst/>
          </a:prstGeom>
        </p:spPr>
        <p:txBody>
          <a:bodyPr wrap="square">
            <a:spAutoFit/>
          </a:bodyPr>
          <a:lstStyle/>
          <a:p>
            <a:r>
              <a:rPr lang="en-US" dirty="0" smtClean="0"/>
              <a:t> t&lt;</a:t>
            </a:r>
            <a:r>
              <a:rPr lang="en-US" dirty="0" err="1" smtClean="0"/>
              <a:t>tc</a:t>
            </a:r>
            <a:r>
              <a:rPr lang="en-US" dirty="0" smtClean="0"/>
              <a:t> thus H0 is accepted.</a:t>
            </a:r>
            <a:endParaRPr lang="en-US" dirty="0"/>
          </a:p>
        </p:txBody>
      </p:sp>
    </p:spTree>
    <p:extLst>
      <p:ext uri="{BB962C8B-B14F-4D97-AF65-F5344CB8AC3E}">
        <p14:creationId xmlns:p14="http://schemas.microsoft.com/office/powerpoint/2010/main" val="278921345"/>
      </p:ext>
    </p:extLst>
  </p:cSld>
  <p:clrMapOvr>
    <a:masterClrMapping/>
  </p:clrMapOvr>
  <p:transition spd="slow">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HIRING STARS RECCOMENDATION</a:t>
            </a:r>
            <a:endParaRPr lang="en-US" dirty="0"/>
          </a:p>
        </p:txBody>
      </p:sp>
      <p:sp>
        <p:nvSpPr>
          <p:cNvPr id="3" name="Content Placeholder 2"/>
          <p:cNvSpPr>
            <a:spLocks noGrp="1"/>
          </p:cNvSpPr>
          <p:nvPr>
            <p:ph sz="quarter" idx="1"/>
          </p:nvPr>
        </p:nvSpPr>
        <p:spPr/>
        <p:txBody>
          <a:bodyPr>
            <a:normAutofit lnSpcReduction="10000"/>
          </a:bodyPr>
          <a:lstStyle/>
          <a:p>
            <a:r>
              <a:rPr lang="en-US" dirty="0"/>
              <a:t>hence at 5% level of significance based on the given data at hand the conclusion is that there is no difference in ratings of the CBC films with stars and without stars.</a:t>
            </a:r>
          </a:p>
          <a:p>
            <a:r>
              <a:rPr lang="en-US" dirty="0"/>
              <a:t>hence CBC should not hire stars. because if they hire stars then that would not affect the rating or quality of the movies. those film would be same with those films which are without stars. moreover if they hire stars then the cost for film rises as they have to pay a handsome amount to the stars.</a:t>
            </a:r>
          </a:p>
          <a:p>
            <a:r>
              <a:rPr lang="en-US" dirty="0"/>
              <a:t>so the recommendation would be not to hire stars.</a:t>
            </a:r>
          </a:p>
          <a:p>
            <a:endParaRPr lang="en-US" dirty="0"/>
          </a:p>
        </p:txBody>
      </p:sp>
    </p:spTree>
    <p:extLst>
      <p:ext uri="{BB962C8B-B14F-4D97-AF65-F5344CB8AC3E}">
        <p14:creationId xmlns:p14="http://schemas.microsoft.com/office/powerpoint/2010/main" val="2479459625"/>
      </p:ext>
    </p:extLst>
  </p:cSld>
  <p:clrMapOvr>
    <a:masterClrMapping/>
  </p:clrMapOvr>
  <p:transition spd="slow">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MOVIE RATING IMPACTS</a:t>
            </a:r>
            <a:endParaRPr lang="en-US" dirty="0"/>
          </a:p>
        </p:txBody>
      </p:sp>
      <p:sp>
        <p:nvSpPr>
          <p:cNvPr id="3" name="Content Placeholder 2"/>
          <p:cNvSpPr>
            <a:spLocks noGrp="1"/>
          </p:cNvSpPr>
          <p:nvPr>
            <p:ph sz="quarter" idx="1"/>
          </p:nvPr>
        </p:nvSpPr>
        <p:spPr/>
        <p:txBody>
          <a:bodyPr/>
          <a:lstStyle/>
          <a:p>
            <a:pPr marL="0" indent="0" algn="ctr">
              <a:buNone/>
            </a:pPr>
            <a:endParaRPr lang="en-US" b="1" dirty="0" smtClean="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410532426"/>
              </p:ext>
            </p:extLst>
          </p:nvPr>
        </p:nvGraphicFramePr>
        <p:xfrm>
          <a:off x="304800" y="1447804"/>
          <a:ext cx="8458199" cy="5029198"/>
        </p:xfrm>
        <a:graphic>
          <a:graphicData uri="http://schemas.openxmlformats.org/drawingml/2006/table">
            <a:tbl>
              <a:tblPr firstRow="1" firstCol="1" bandRow="1"/>
              <a:tblGrid>
                <a:gridCol w="1484855"/>
                <a:gridCol w="834645"/>
                <a:gridCol w="1047995"/>
                <a:gridCol w="750242"/>
                <a:gridCol w="750242"/>
                <a:gridCol w="969062"/>
                <a:gridCol w="787754"/>
                <a:gridCol w="915139"/>
                <a:gridCol w="918265"/>
              </a:tblGrid>
              <a:tr h="193586">
                <a:tc>
                  <a:txBody>
                    <a:bodyPr/>
                    <a:lstStyle/>
                    <a:p>
                      <a:pPr marL="0" marR="0">
                        <a:lnSpc>
                          <a:spcPct val="107000"/>
                        </a:lnSpc>
                        <a:spcBef>
                          <a:spcPts val="0"/>
                        </a:spcBef>
                        <a:spcAft>
                          <a:spcPts val="0"/>
                        </a:spcAft>
                      </a:pPr>
                      <a:r>
                        <a:rPr lang="en-US" sz="1100" dirty="0">
                          <a:solidFill>
                            <a:srgbClr val="000000"/>
                          </a:solidFill>
                          <a:effectLst/>
                          <a:latin typeface="Times New Roman"/>
                          <a:ea typeface="Times New Roman"/>
                          <a:cs typeface="Times New Roman"/>
                        </a:rPr>
                        <a:t>Multiple R</a:t>
                      </a:r>
                      <a:endParaRPr lang="en-US" sz="1000" dirty="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0.23965</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r>
              <a:tr h="387171">
                <a:tc>
                  <a:txBody>
                    <a:bodyPr/>
                    <a:lstStyle/>
                    <a:p>
                      <a:pPr marL="0" marR="0">
                        <a:lnSpc>
                          <a:spcPct val="107000"/>
                        </a:lnSpc>
                        <a:spcBef>
                          <a:spcPts val="0"/>
                        </a:spcBef>
                        <a:spcAft>
                          <a:spcPts val="0"/>
                        </a:spcAft>
                      </a:pPr>
                      <a:r>
                        <a:rPr lang="en-US" sz="1100">
                          <a:solidFill>
                            <a:srgbClr val="000000"/>
                          </a:solidFill>
                          <a:effectLst/>
                          <a:latin typeface="Times New Roman"/>
                          <a:ea typeface="Times New Roman"/>
                          <a:cs typeface="Times New Roman"/>
                        </a:rPr>
                        <a:t>R Square</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0.057432</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r>
              <a:tr h="387171">
                <a:tc>
                  <a:txBody>
                    <a:bodyPr/>
                    <a:lstStyle/>
                    <a:p>
                      <a:pPr marL="0" marR="0">
                        <a:lnSpc>
                          <a:spcPct val="107000"/>
                        </a:lnSpc>
                        <a:spcBef>
                          <a:spcPts val="0"/>
                        </a:spcBef>
                        <a:spcAft>
                          <a:spcPts val="0"/>
                        </a:spcAft>
                      </a:pPr>
                      <a:r>
                        <a:rPr lang="en-US" sz="1100">
                          <a:solidFill>
                            <a:srgbClr val="000000"/>
                          </a:solidFill>
                          <a:effectLst/>
                          <a:latin typeface="Times New Roman"/>
                          <a:ea typeface="Times New Roman"/>
                          <a:cs typeface="Times New Roman"/>
                        </a:rPr>
                        <a:t>Adjusted R Square</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0.035254</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dirty="0">
                        <a:effectLst/>
                        <a:latin typeface="Calibri"/>
                      </a:endParaRPr>
                    </a:p>
                  </a:txBody>
                  <a:tcPr marL="61837" marR="61837" marT="0" marB="0" anchor="b">
                    <a:lnL>
                      <a:noFill/>
                    </a:lnL>
                    <a:lnR>
                      <a:noFill/>
                    </a:lnR>
                    <a:lnT>
                      <a:noFill/>
                    </a:lnT>
                    <a:lnB>
                      <a:noFill/>
                    </a:lnB>
                  </a:tcPr>
                </a:tc>
              </a:tr>
              <a:tr h="387171">
                <a:tc>
                  <a:txBody>
                    <a:bodyPr/>
                    <a:lstStyle/>
                    <a:p>
                      <a:pPr marL="0" marR="0">
                        <a:lnSpc>
                          <a:spcPct val="107000"/>
                        </a:lnSpc>
                        <a:spcBef>
                          <a:spcPts val="0"/>
                        </a:spcBef>
                        <a:spcAft>
                          <a:spcPts val="0"/>
                        </a:spcAft>
                      </a:pPr>
                      <a:r>
                        <a:rPr lang="en-US" sz="1100">
                          <a:solidFill>
                            <a:srgbClr val="000000"/>
                          </a:solidFill>
                          <a:effectLst/>
                          <a:latin typeface="Times New Roman"/>
                          <a:ea typeface="Times New Roman"/>
                          <a:cs typeface="Times New Roman"/>
                        </a:rPr>
                        <a:t>Standard Error</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2.001447</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dirty="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r>
              <a:tr h="194634">
                <a:tc>
                  <a:txBody>
                    <a:bodyPr/>
                    <a:lstStyle/>
                    <a:p>
                      <a:pPr marL="0" marR="0">
                        <a:lnSpc>
                          <a:spcPct val="107000"/>
                        </a:lnSpc>
                        <a:spcBef>
                          <a:spcPts val="0"/>
                        </a:spcBef>
                        <a:spcAft>
                          <a:spcPts val="0"/>
                        </a:spcAft>
                      </a:pPr>
                      <a:r>
                        <a:rPr lang="en-US" sz="1100">
                          <a:solidFill>
                            <a:srgbClr val="000000"/>
                          </a:solidFill>
                          <a:effectLst/>
                          <a:latin typeface="Times New Roman"/>
                          <a:ea typeface="Times New Roman"/>
                          <a:cs typeface="Times New Roman"/>
                        </a:rPr>
                        <a:t>Observations</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88</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r>
              <a:tr h="185366">
                <a:tc>
                  <a:txBody>
                    <a:bodyPr/>
                    <a:lstStyle/>
                    <a:p>
                      <a:pPr>
                        <a:lnSpc>
                          <a:spcPct val="107000"/>
                        </a:lnSpc>
                      </a:pPr>
                      <a:endParaRPr lang="en-US" sz="1000">
                        <a:effectLst/>
                        <a:latin typeface="Calibri"/>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r>
              <a:tr h="194634">
                <a:tc>
                  <a:txBody>
                    <a:bodyPr/>
                    <a:lstStyle/>
                    <a:p>
                      <a:pPr marL="0" marR="0">
                        <a:lnSpc>
                          <a:spcPct val="107000"/>
                        </a:lnSpc>
                        <a:spcBef>
                          <a:spcPts val="0"/>
                        </a:spcBef>
                        <a:spcAft>
                          <a:spcPts val="0"/>
                        </a:spcAft>
                      </a:pPr>
                      <a:r>
                        <a:rPr lang="en-US" sz="1100">
                          <a:solidFill>
                            <a:srgbClr val="000000"/>
                          </a:solidFill>
                          <a:effectLst/>
                          <a:latin typeface="Times New Roman"/>
                          <a:ea typeface="Times New Roman"/>
                          <a:cs typeface="Times New Roman"/>
                        </a:rPr>
                        <a:t>ANOVA</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r>
              <a:tr h="387171">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 </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Df</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SS</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MS</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F</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Significance F</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r>
              <a:tr h="387171">
                <a:tc>
                  <a:txBody>
                    <a:bodyPr/>
                    <a:lstStyle/>
                    <a:p>
                      <a:pPr marL="0" marR="0">
                        <a:lnSpc>
                          <a:spcPct val="107000"/>
                        </a:lnSpc>
                        <a:spcBef>
                          <a:spcPts val="0"/>
                        </a:spcBef>
                        <a:spcAft>
                          <a:spcPts val="0"/>
                        </a:spcAft>
                      </a:pPr>
                      <a:r>
                        <a:rPr lang="en-US" sz="1100">
                          <a:solidFill>
                            <a:srgbClr val="000000"/>
                          </a:solidFill>
                          <a:effectLst/>
                          <a:latin typeface="Times New Roman"/>
                          <a:ea typeface="Times New Roman"/>
                          <a:cs typeface="Times New Roman"/>
                        </a:rPr>
                        <a:t>Regression</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2</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20.74677</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10.37338</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2.589597</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0.080963</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r>
              <a:tr h="387171">
                <a:tc>
                  <a:txBody>
                    <a:bodyPr/>
                    <a:lstStyle/>
                    <a:p>
                      <a:pPr marL="0" marR="0">
                        <a:lnSpc>
                          <a:spcPct val="107000"/>
                        </a:lnSpc>
                        <a:spcBef>
                          <a:spcPts val="0"/>
                        </a:spcBef>
                        <a:spcAft>
                          <a:spcPts val="0"/>
                        </a:spcAft>
                      </a:pPr>
                      <a:r>
                        <a:rPr lang="en-US" sz="1100">
                          <a:solidFill>
                            <a:srgbClr val="000000"/>
                          </a:solidFill>
                          <a:effectLst/>
                          <a:latin typeface="Times New Roman"/>
                          <a:ea typeface="Times New Roman"/>
                          <a:cs typeface="Times New Roman"/>
                        </a:rPr>
                        <a:t>Residual</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85</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340.4922</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4.005791</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r>
              <a:tr h="194634">
                <a:tc>
                  <a:txBody>
                    <a:bodyPr/>
                    <a:lstStyle/>
                    <a:p>
                      <a:pPr marL="0" marR="0">
                        <a:lnSpc>
                          <a:spcPct val="107000"/>
                        </a:lnSpc>
                        <a:spcBef>
                          <a:spcPts val="0"/>
                        </a:spcBef>
                        <a:spcAft>
                          <a:spcPts val="0"/>
                        </a:spcAft>
                      </a:pPr>
                      <a:r>
                        <a:rPr lang="en-US" sz="1100">
                          <a:solidFill>
                            <a:srgbClr val="000000"/>
                          </a:solidFill>
                          <a:effectLst/>
                          <a:latin typeface="Times New Roman"/>
                          <a:ea typeface="Times New Roman"/>
                          <a:cs typeface="Times New Roman"/>
                        </a:rPr>
                        <a:t>Total</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87</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361.239</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Times New Roman"/>
                          <a:ea typeface="Times New Roman"/>
                          <a:cs typeface="Times New Roman"/>
                        </a:rPr>
                        <a:t> </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Times New Roman"/>
                          <a:ea typeface="Times New Roman"/>
                          <a:cs typeface="Times New Roman"/>
                        </a:rPr>
                        <a:t> </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Times New Roman"/>
                          <a:ea typeface="Times New Roman"/>
                          <a:cs typeface="Times New Roman"/>
                        </a:rPr>
                        <a:t> </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a:noFill/>
                    </a:lnB>
                  </a:tcPr>
                </a:tc>
              </a:tr>
              <a:tr h="194634">
                <a:tc>
                  <a:txBody>
                    <a:bodyPr/>
                    <a:lstStyle/>
                    <a:p>
                      <a:pPr>
                        <a:lnSpc>
                          <a:spcPct val="107000"/>
                        </a:lnSpc>
                      </a:pPr>
                      <a:endParaRPr lang="en-US" sz="1000">
                        <a:effectLst/>
                        <a:latin typeface="Calibri"/>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000">
                        <a:effectLst/>
                        <a:latin typeface="Calibri"/>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r>
              <a:tr h="387171">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 </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Coefficients</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Standard Error</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t Stat</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P-value</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Lower 95%</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Upper 95%</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Lower 95.0%</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i="1">
                          <a:solidFill>
                            <a:srgbClr val="000000"/>
                          </a:solidFill>
                          <a:effectLst/>
                          <a:latin typeface="Times New Roman"/>
                          <a:ea typeface="Times New Roman"/>
                          <a:cs typeface="Times New Roman"/>
                        </a:rPr>
                        <a:t>Upper 95.0%</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171">
                <a:tc>
                  <a:txBody>
                    <a:bodyPr/>
                    <a:lstStyle/>
                    <a:p>
                      <a:pPr marL="0" marR="0">
                        <a:lnSpc>
                          <a:spcPct val="107000"/>
                        </a:lnSpc>
                        <a:spcBef>
                          <a:spcPts val="0"/>
                        </a:spcBef>
                        <a:spcAft>
                          <a:spcPts val="0"/>
                        </a:spcAft>
                      </a:pPr>
                      <a:r>
                        <a:rPr lang="en-US" sz="1100">
                          <a:solidFill>
                            <a:srgbClr val="000000"/>
                          </a:solidFill>
                          <a:effectLst/>
                          <a:latin typeface="Times New Roman"/>
                          <a:ea typeface="Times New Roman"/>
                          <a:cs typeface="Times New Roman"/>
                        </a:rPr>
                        <a:t>Intercept</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13.99353</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0.371775</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37.63983</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8.77E-55</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13.25435</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14.73272</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13.25435</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14.73272</a:t>
                      </a:r>
                      <a:endParaRPr lang="en-US" sz="1000">
                        <a:effectLst/>
                        <a:latin typeface="Calibri"/>
                        <a:ea typeface="Calibri"/>
                        <a:cs typeface="Times New Roman"/>
                      </a:endParaRPr>
                    </a:p>
                  </a:txBody>
                  <a:tcPr marL="61837" marR="61837" marT="0" marB="0" anchor="b">
                    <a:lnL>
                      <a:noFill/>
                    </a:lnL>
                    <a:lnR>
                      <a:noFill/>
                    </a:lnR>
                    <a:lnT w="12700" cap="flat" cmpd="sng" algn="ctr">
                      <a:solidFill>
                        <a:srgbClr val="000000"/>
                      </a:solidFill>
                      <a:prstDash val="solid"/>
                      <a:round/>
                      <a:headEnd type="none" w="med" len="med"/>
                      <a:tailEnd type="none" w="med" len="med"/>
                    </a:lnT>
                    <a:lnB>
                      <a:noFill/>
                    </a:lnB>
                  </a:tcPr>
                </a:tc>
              </a:tr>
              <a:tr h="387171">
                <a:tc>
                  <a:txBody>
                    <a:bodyPr/>
                    <a:lstStyle/>
                    <a:p>
                      <a:pPr marL="0" marR="0">
                        <a:lnSpc>
                          <a:spcPct val="107000"/>
                        </a:lnSpc>
                        <a:spcBef>
                          <a:spcPts val="0"/>
                        </a:spcBef>
                        <a:spcAft>
                          <a:spcPts val="0"/>
                        </a:spcAft>
                      </a:pPr>
                      <a:r>
                        <a:rPr lang="en-US" sz="1100">
                          <a:solidFill>
                            <a:srgbClr val="000000"/>
                          </a:solidFill>
                          <a:effectLst/>
                          <a:latin typeface="Times New Roman"/>
                          <a:ea typeface="Times New Roman"/>
                          <a:cs typeface="Times New Roman"/>
                        </a:rPr>
                        <a:t>Fact</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dirty="0">
                          <a:solidFill>
                            <a:srgbClr val="000000"/>
                          </a:solidFill>
                          <a:effectLst/>
                          <a:latin typeface="Times New Roman"/>
                          <a:ea typeface="Times New Roman"/>
                          <a:cs typeface="Times New Roman"/>
                        </a:rPr>
                        <a:t>1.012984</a:t>
                      </a:r>
                      <a:endParaRPr lang="en-US" sz="1000" dirty="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0.457093</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2.216146</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0.029353</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0.104162</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1.921807</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0.104162</a:t>
                      </a:r>
                      <a:endParaRPr lang="en-US" sz="1000">
                        <a:effectLst/>
                        <a:latin typeface="Calibri"/>
                        <a:ea typeface="Calibri"/>
                        <a:cs typeface="Times New Roman"/>
                      </a:endParaRPr>
                    </a:p>
                  </a:txBody>
                  <a:tcPr marL="61837" marR="61837" marT="0" marB="0" anchor="b">
                    <a:lnL>
                      <a:noFill/>
                    </a:lnL>
                    <a:lnR>
                      <a:noFill/>
                    </a:lnR>
                    <a:lnT>
                      <a:noFill/>
                    </a:lnT>
                    <a:lnB>
                      <a:noFill/>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1.921807</a:t>
                      </a:r>
                      <a:endParaRPr lang="en-US" sz="1000">
                        <a:effectLst/>
                        <a:latin typeface="Calibri"/>
                        <a:ea typeface="Calibri"/>
                        <a:cs typeface="Times New Roman"/>
                      </a:endParaRPr>
                    </a:p>
                  </a:txBody>
                  <a:tcPr marL="61837" marR="61837" marT="0" marB="0" anchor="b">
                    <a:lnL>
                      <a:noFill/>
                    </a:lnL>
                    <a:lnR>
                      <a:noFill/>
                    </a:lnR>
                    <a:lnT>
                      <a:noFill/>
                    </a:lnT>
                    <a:lnB>
                      <a:noFill/>
                    </a:lnB>
                  </a:tcPr>
                </a:tc>
              </a:tr>
              <a:tr h="387171">
                <a:tc>
                  <a:txBody>
                    <a:bodyPr/>
                    <a:lstStyle/>
                    <a:p>
                      <a:pPr marL="0" marR="0">
                        <a:lnSpc>
                          <a:spcPct val="107000"/>
                        </a:lnSpc>
                        <a:spcBef>
                          <a:spcPts val="0"/>
                        </a:spcBef>
                        <a:spcAft>
                          <a:spcPts val="0"/>
                        </a:spcAft>
                      </a:pPr>
                      <a:r>
                        <a:rPr lang="en-US" sz="1100" dirty="0">
                          <a:solidFill>
                            <a:srgbClr val="000000"/>
                          </a:solidFill>
                          <a:effectLst/>
                          <a:latin typeface="Times New Roman"/>
                          <a:ea typeface="Times New Roman"/>
                          <a:cs typeface="Times New Roman"/>
                        </a:rPr>
                        <a:t>Stars</a:t>
                      </a:r>
                      <a:endParaRPr lang="en-US" sz="1000" dirty="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0.085041</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0.414909</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0.204964</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0.838091</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-0.73991</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0.909992</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solidFill>
                            <a:srgbClr val="000000"/>
                          </a:solidFill>
                          <a:effectLst/>
                          <a:latin typeface="Times New Roman"/>
                          <a:ea typeface="Times New Roman"/>
                          <a:cs typeface="Times New Roman"/>
                        </a:rPr>
                        <a:t>-0.73991</a:t>
                      </a:r>
                      <a:endParaRPr lang="en-US" sz="100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dirty="0">
                          <a:solidFill>
                            <a:srgbClr val="000000"/>
                          </a:solidFill>
                          <a:effectLst/>
                          <a:latin typeface="Times New Roman"/>
                          <a:ea typeface="Times New Roman"/>
                          <a:cs typeface="Times New Roman"/>
                        </a:rPr>
                        <a:t>0.909992</a:t>
                      </a:r>
                      <a:endParaRPr lang="en-US" sz="1000" dirty="0">
                        <a:effectLst/>
                        <a:latin typeface="Calibri"/>
                        <a:ea typeface="Calibri"/>
                        <a:cs typeface="Times New Roman"/>
                      </a:endParaRPr>
                    </a:p>
                  </a:txBody>
                  <a:tcPr marL="61837" marR="61837"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17477909"/>
      </p:ext>
    </p:extLst>
  </p:cSld>
  <p:clrMapOvr>
    <a:masterClrMapping/>
  </p:clrMapOvr>
  <p:transition spd="slow">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 BASED OR ONE STAR?</a:t>
            </a:r>
            <a:endParaRPr lang="en-US" dirty="0"/>
          </a:p>
        </p:txBody>
      </p:sp>
      <p:sp>
        <p:nvSpPr>
          <p:cNvPr id="3" name="Content Placeholder 2"/>
          <p:cNvSpPr>
            <a:spLocks noGrp="1"/>
          </p:cNvSpPr>
          <p:nvPr>
            <p:ph sz="quarter" idx="1"/>
          </p:nvPr>
        </p:nvSpPr>
        <p:spPr/>
        <p:txBody>
          <a:bodyPr>
            <a:normAutofit fontScale="92500"/>
          </a:bodyPr>
          <a:lstStyle/>
          <a:p>
            <a:r>
              <a:rPr lang="en-US" dirty="0" smtClean="0"/>
              <a:t>Being </a:t>
            </a:r>
            <a:r>
              <a:rPr lang="en-US" dirty="0"/>
              <a:t>fact-based has more impact on a movie's ratings. This is evident from its regression coefficient value.</a:t>
            </a:r>
          </a:p>
          <a:p>
            <a:r>
              <a:rPr lang="en-US" dirty="0"/>
              <a:t>If a movie is fact based, then its ratings increases by 1.01 and if the movie has 1 star, then its ratings increases by 0.09</a:t>
            </a:r>
            <a:r>
              <a:rPr lang="en-US" dirty="0" smtClean="0"/>
              <a:t>.</a:t>
            </a:r>
          </a:p>
          <a:p>
            <a:pPr marL="0" indent="0" algn="ctr">
              <a:buNone/>
            </a:pPr>
            <a:r>
              <a:rPr lang="en-US" b="1" dirty="0" smtClean="0"/>
              <a:t>JUSTIFICATION</a:t>
            </a:r>
            <a:endParaRPr lang="en-US" b="1" dirty="0"/>
          </a:p>
          <a:p>
            <a:r>
              <a:rPr lang="en-US" dirty="0"/>
              <a:t>This regression analysis does not explain the ratings quite well because of the R squared value of 0.06 which is very low. This means that only 11% of the variability in the ratings variable can be explained by this linear regression model.</a:t>
            </a:r>
          </a:p>
        </p:txBody>
      </p:sp>
    </p:spTree>
    <p:extLst>
      <p:ext uri="{BB962C8B-B14F-4D97-AF65-F5344CB8AC3E}">
        <p14:creationId xmlns:p14="http://schemas.microsoft.com/office/powerpoint/2010/main" val="3714358388"/>
      </p:ext>
    </p:extLst>
  </p:cSld>
  <p:clrMapOvr>
    <a:masterClrMapping/>
  </p:clrMapOvr>
  <p:transition spd="slow">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VARIABLE RELATIONS TO CONFIDENCE LEVELS</a:t>
            </a:r>
            <a:endParaRPr lang="en-US" sz="2800" dirty="0"/>
          </a:p>
        </p:txBody>
      </p:sp>
      <p:sp>
        <p:nvSpPr>
          <p:cNvPr id="3" name="Content Placeholder 2"/>
          <p:cNvSpPr>
            <a:spLocks noGrp="1"/>
          </p:cNvSpPr>
          <p:nvPr>
            <p:ph sz="quarter" idx="1"/>
          </p:nvPr>
        </p:nvSpPr>
        <p:spPr/>
        <p:txBody>
          <a:bodyPr/>
          <a:lstStyle/>
          <a:p>
            <a:r>
              <a:rPr lang="en-US" dirty="0"/>
              <a:t>Only the fact variable is significantly related to the ratings variable and not the stars variable. Fact variable has a p-value less than 0.05, which makes it statistically relevant and the stars variable has a p-value greater than 0.05, which makes it statistically not relevant</a:t>
            </a:r>
          </a:p>
        </p:txBody>
      </p:sp>
    </p:spTree>
    <p:extLst>
      <p:ext uri="{BB962C8B-B14F-4D97-AF65-F5344CB8AC3E}">
        <p14:creationId xmlns:p14="http://schemas.microsoft.com/office/powerpoint/2010/main" val="2099062357"/>
      </p:ext>
    </p:extLst>
  </p:cSld>
  <p:clrMapOvr>
    <a:masterClrMapping/>
  </p:clrMapOvr>
  <p:transition spd="slow">
    <p:pull/>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Civic</Template>
  <TotalTime>38</TotalTime>
  <Words>599</Words>
  <Application>Microsoft Office PowerPoint</Application>
  <PresentationFormat>On-screen Show (4:3)</PresentationFormat>
  <Paragraphs>212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Civic</vt:lpstr>
      <vt:lpstr>COLONIAL BROADCASTING COMPANY</vt:lpstr>
      <vt:lpstr>CBC, ABN, &amp; BBS MOVIE RATINGS</vt:lpstr>
      <vt:lpstr>DESCRIPTIVE ANALYSIS</vt:lpstr>
      <vt:lpstr>MONTHLY AVERAGE RATINGS</vt:lpstr>
      <vt:lpstr>HIRING STARS IN MOVIES?</vt:lpstr>
      <vt:lpstr>t-TEST ASSUMING EQUAL VARIANTS</vt:lpstr>
      <vt:lpstr>HIRING STARS RECCOMENDATION</vt:lpstr>
      <vt:lpstr>MOVIE RATING IMPACTS</vt:lpstr>
      <vt:lpstr>FACT BASED OR ONE STAR?</vt:lpstr>
      <vt:lpstr>VARIABLE RELATIONS TO CONFIDENCE LEVELS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dc:creator>
  <cp:lastModifiedBy>H</cp:lastModifiedBy>
  <cp:revision>5</cp:revision>
  <dcterms:created xsi:type="dcterms:W3CDTF">2019-11-25T08:22:25Z</dcterms:created>
  <dcterms:modified xsi:type="dcterms:W3CDTF">2019-11-25T09:01:25Z</dcterms:modified>
</cp:coreProperties>
</file>